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75" r:id="rId2"/>
    <p:sldId id="277" r:id="rId3"/>
    <p:sldId id="279" r:id="rId4"/>
    <p:sldId id="276" r:id="rId5"/>
    <p:sldId id="280" r:id="rId6"/>
    <p:sldId id="281" r:id="rId7"/>
    <p:sldId id="282" r:id="rId8"/>
    <p:sldId id="283" r:id="rId9"/>
    <p:sldId id="284" r:id="rId10"/>
    <p:sldId id="285" r:id="rId11"/>
    <p:sldId id="286" r:id="rId12"/>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6406" autoAdjust="0"/>
  </p:normalViewPr>
  <p:slideViewPr>
    <p:cSldViewPr>
      <p:cViewPr varScale="1">
        <p:scale>
          <a:sx n="60" d="100"/>
          <a:sy n="60" d="100"/>
        </p:scale>
        <p:origin x="-1422" y="-90"/>
      </p:cViewPr>
      <p:guideLst>
        <p:guide orient="horz" pos="2160"/>
        <p:guide pos="2880"/>
      </p:guideLst>
    </p:cSldViewPr>
  </p:slideViewPr>
  <p:outlineViewPr>
    <p:cViewPr>
      <p:scale>
        <a:sx n="33" d="100"/>
        <a:sy n="33" d="100"/>
      </p:scale>
      <p:origin x="25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77D022-A158-4F91-A085-D3D368CD435F}" type="datetimeFigureOut">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426793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77D022-A158-4F91-A085-D3D368CD435F}" type="datetimeFigureOut">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373222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77D022-A158-4F91-A085-D3D368CD435F}" type="datetimeFigureOut">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221789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77D022-A158-4F91-A085-D3D368CD435F}" type="datetimeFigureOut">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103884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77D022-A158-4F91-A085-D3D368CD435F}" type="datetimeFigureOut">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114018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77D022-A158-4F91-A085-D3D368CD435F}" type="datetimeFigureOut">
              <a:rPr lang="en-GB" smtClean="0"/>
              <a:t>14/09/2014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358235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277D022-A158-4F91-A085-D3D368CD435F}" type="datetimeFigureOut">
              <a:rPr lang="en-GB" smtClean="0"/>
              <a:t>14/09/2014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1401602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77D022-A158-4F91-A085-D3D368CD435F}" type="datetimeFigureOut">
              <a:rPr lang="en-GB" smtClean="0"/>
              <a:t>14/09/2014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4273364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7D022-A158-4F91-A085-D3D368CD435F}" type="datetimeFigureOut">
              <a:rPr lang="en-GB" smtClean="0"/>
              <a:t>14/09/2014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313438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7D022-A158-4F91-A085-D3D368CD435F}" type="datetimeFigureOut">
              <a:rPr lang="en-GB" smtClean="0"/>
              <a:t>14/09/2014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261266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7D022-A158-4F91-A085-D3D368CD435F}" type="datetimeFigureOut">
              <a:rPr lang="en-GB" smtClean="0"/>
              <a:t>14/09/2014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0AA592-FBAF-4DB5-98FA-5B99CA302334}" type="slidenum">
              <a:rPr lang="en-GB" smtClean="0"/>
              <a:t>‹#›</a:t>
            </a:fld>
            <a:endParaRPr lang="en-GB"/>
          </a:p>
        </p:txBody>
      </p:sp>
    </p:spTree>
    <p:extLst>
      <p:ext uri="{BB962C8B-B14F-4D97-AF65-F5344CB8AC3E}">
        <p14:creationId xmlns:p14="http://schemas.microsoft.com/office/powerpoint/2010/main" val="23640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7D022-A158-4F91-A085-D3D368CD435F}" type="datetimeFigureOut">
              <a:rPr lang="en-GB" smtClean="0"/>
              <a:t>14/09/2014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0AA592-FBAF-4DB5-98FA-5B99CA302334}" type="slidenum">
              <a:rPr lang="en-GB" smtClean="0"/>
              <a:t>‹#›</a:t>
            </a:fld>
            <a:endParaRPr lang="en-GB"/>
          </a:p>
        </p:txBody>
      </p:sp>
    </p:spTree>
    <p:extLst>
      <p:ext uri="{BB962C8B-B14F-4D97-AF65-F5344CB8AC3E}">
        <p14:creationId xmlns:p14="http://schemas.microsoft.com/office/powerpoint/2010/main" val="1552908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journeytoexcellence.org.uk/partnership/improvementguides/collaborationandrepresentation.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76672"/>
            <a:ext cx="7772400" cy="1470025"/>
          </a:xfrm>
        </p:spPr>
        <p:txBody>
          <a:bodyPr/>
          <a:lstStyle/>
          <a:p>
            <a:r>
              <a:rPr lang="en-GB" dirty="0" smtClean="0"/>
              <a:t>St Peter’s Parent Council</a:t>
            </a:r>
            <a:endParaRPr lang="en-GB" dirty="0"/>
          </a:p>
        </p:txBody>
      </p:sp>
      <p:sp>
        <p:nvSpPr>
          <p:cNvPr id="3" name="Subtitle 2"/>
          <p:cNvSpPr>
            <a:spLocks noGrp="1"/>
          </p:cNvSpPr>
          <p:nvPr>
            <p:ph type="subTitle" idx="1"/>
          </p:nvPr>
        </p:nvSpPr>
        <p:spPr>
          <a:xfrm>
            <a:off x="1371600" y="3861048"/>
            <a:ext cx="6400800" cy="1777752"/>
          </a:xfrm>
        </p:spPr>
        <p:txBody>
          <a:bodyPr>
            <a:normAutofit/>
          </a:bodyPr>
          <a:lstStyle/>
          <a:p>
            <a:r>
              <a:rPr lang="en-GB" sz="4400" dirty="0">
                <a:solidFill>
                  <a:schemeClr val="tx1"/>
                </a:solidFill>
                <a:latin typeface="+mj-lt"/>
                <a:ea typeface="+mj-ea"/>
                <a:cs typeface="+mj-cs"/>
              </a:rPr>
              <a:t>Annual General Meeting</a:t>
            </a:r>
          </a:p>
          <a:p>
            <a:r>
              <a:rPr lang="en-GB" sz="4400" dirty="0">
                <a:solidFill>
                  <a:schemeClr val="tx1"/>
                </a:solidFill>
                <a:latin typeface="+mj-lt"/>
                <a:ea typeface="+mj-ea"/>
                <a:cs typeface="+mj-cs"/>
              </a:rPr>
              <a:t>15th September 2014</a:t>
            </a:r>
            <a:endParaRPr lang="en-GB" sz="4400" dirty="0">
              <a:solidFill>
                <a:schemeClr val="tx1"/>
              </a:solidFill>
              <a:latin typeface="+mj-lt"/>
              <a:ea typeface="+mj-ea"/>
              <a:cs typeface="+mj-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844824"/>
            <a:ext cx="2476500"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577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ym typeface="Wingdings"/>
              </a:rPr>
              <a:t>Question Time</a:t>
            </a:r>
            <a:br>
              <a:rPr lang="en-GB" dirty="0">
                <a:sym typeface="Wingdings"/>
              </a:rPr>
            </a:br>
            <a:endParaRPr lang="en-GB" dirty="0"/>
          </a:p>
        </p:txBody>
      </p:sp>
      <p:sp>
        <p:nvSpPr>
          <p:cNvPr id="3" name="Content Placeholder 2"/>
          <p:cNvSpPr>
            <a:spLocks noGrp="1"/>
          </p:cNvSpPr>
          <p:nvPr>
            <p:ph idx="1"/>
          </p:nvPr>
        </p:nvSpPr>
        <p:spPr/>
        <p:txBody>
          <a:bodyPr/>
          <a:lstStyle/>
          <a:p>
            <a:r>
              <a:rPr lang="en-GB" dirty="0" smtClean="0"/>
              <a:t>Will St Peter’s get its own After School Club?</a:t>
            </a:r>
            <a:endParaRPr lang="en-GB" dirty="0"/>
          </a:p>
        </p:txBody>
      </p:sp>
    </p:spTree>
    <p:extLst>
      <p:ext uri="{BB962C8B-B14F-4D97-AF65-F5344CB8AC3E}">
        <p14:creationId xmlns:p14="http://schemas.microsoft.com/office/powerpoint/2010/main" val="126903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ym typeface="Wingdings"/>
              </a:rPr>
              <a:t>The Year Ahead </a:t>
            </a:r>
            <a:endParaRPr lang="en-GB" dirty="0"/>
          </a:p>
        </p:txBody>
      </p:sp>
      <p:sp>
        <p:nvSpPr>
          <p:cNvPr id="3" name="Content Placeholder 2"/>
          <p:cNvSpPr>
            <a:spLocks noGrp="1"/>
          </p:cNvSpPr>
          <p:nvPr>
            <p:ph idx="1"/>
          </p:nvPr>
        </p:nvSpPr>
        <p:spPr>
          <a:xfrm>
            <a:off x="539552" y="1412776"/>
            <a:ext cx="8352928" cy="4525963"/>
          </a:xfrm>
        </p:spPr>
        <p:txBody>
          <a:bodyPr/>
          <a:lstStyle/>
          <a:p>
            <a:pPr marL="1371600" lvl="3" indent="0">
              <a:buNone/>
            </a:pPr>
            <a:r>
              <a:rPr lang="en-GB" sz="2600" dirty="0" smtClean="0">
                <a:sym typeface="Wingdings"/>
              </a:rPr>
              <a:t>Proposed </a:t>
            </a:r>
            <a:r>
              <a:rPr lang="en-GB" sz="2600" dirty="0">
                <a:sym typeface="Wingdings"/>
              </a:rPr>
              <a:t>Events </a:t>
            </a:r>
            <a:endParaRPr lang="en-GB" sz="2600" dirty="0" smtClean="0">
              <a:sym typeface="Wingdings"/>
            </a:endParaRPr>
          </a:p>
          <a:p>
            <a:pPr marL="1371600" lvl="3" indent="0">
              <a:buNone/>
            </a:pPr>
            <a:endParaRPr lang="en-GB" sz="2600" dirty="0" smtClean="0">
              <a:sym typeface="Wingdings"/>
            </a:endParaRPr>
          </a:p>
          <a:p>
            <a:pPr marL="1371600" lvl="3" indent="0">
              <a:buNone/>
            </a:pPr>
            <a:r>
              <a:rPr lang="en-GB" sz="2600" dirty="0" smtClean="0">
                <a:sym typeface="Wingdings"/>
              </a:rPr>
              <a:t>Aberdeen </a:t>
            </a:r>
            <a:r>
              <a:rPr lang="en-GB" sz="2600" dirty="0">
                <a:sym typeface="Wingdings"/>
              </a:rPr>
              <a:t>City Council Parent Forum and Key Dates</a:t>
            </a:r>
            <a:r>
              <a:rPr lang="en-US" sz="2600" dirty="0">
                <a:sym typeface="Wingdings"/>
              </a:rPr>
              <a:t> </a:t>
            </a:r>
            <a:endParaRPr lang="en-US" sz="2600" dirty="0" smtClean="0">
              <a:sym typeface="Wingdings"/>
            </a:endParaRPr>
          </a:p>
          <a:p>
            <a:pPr marL="1371600" lvl="3" indent="0">
              <a:buNone/>
            </a:pPr>
            <a:endParaRPr lang="en-US" sz="2600" dirty="0">
              <a:sym typeface="Wingdings"/>
            </a:endParaRPr>
          </a:p>
          <a:p>
            <a:pPr marL="1371600" lvl="3" indent="0">
              <a:buNone/>
            </a:pPr>
            <a:r>
              <a:rPr lang="en-US" sz="2600" dirty="0" smtClean="0">
                <a:sym typeface="Wingdings"/>
              </a:rPr>
              <a:t>Election </a:t>
            </a:r>
            <a:r>
              <a:rPr lang="en-US" sz="2600" dirty="0">
                <a:sym typeface="Wingdings"/>
              </a:rPr>
              <a:t>of </a:t>
            </a:r>
            <a:r>
              <a:rPr lang="en-US" sz="2600" dirty="0" smtClean="0">
                <a:sym typeface="Wingdings"/>
              </a:rPr>
              <a:t>officers</a:t>
            </a:r>
          </a:p>
          <a:p>
            <a:pPr marL="1371600" lvl="3" indent="0">
              <a:buNone/>
            </a:pPr>
            <a:endParaRPr lang="en-US" sz="2600" dirty="0">
              <a:sym typeface="Wingdings"/>
            </a:endParaRPr>
          </a:p>
          <a:p>
            <a:pPr marL="1371600" lvl="3" indent="0">
              <a:buNone/>
            </a:pPr>
            <a:r>
              <a:rPr lang="en-US" sz="2600" dirty="0" smtClean="0">
                <a:sym typeface="Wingdings"/>
              </a:rPr>
              <a:t>Arranging </a:t>
            </a:r>
            <a:r>
              <a:rPr lang="en-US" sz="2600" dirty="0">
                <a:sym typeface="Wingdings"/>
              </a:rPr>
              <a:t>meeting days and times</a:t>
            </a:r>
          </a:p>
          <a:p>
            <a:pPr marL="0" indent="0">
              <a:buNone/>
            </a:pPr>
            <a:endParaRPr lang="en-GB" dirty="0"/>
          </a:p>
        </p:txBody>
      </p:sp>
      <p:sp>
        <p:nvSpPr>
          <p:cNvPr id="5" name="5-Point Star 4"/>
          <p:cNvSpPr/>
          <p:nvPr/>
        </p:nvSpPr>
        <p:spPr>
          <a:xfrm>
            <a:off x="981003" y="1340768"/>
            <a:ext cx="596311" cy="60121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5-Point Star 5"/>
          <p:cNvSpPr/>
          <p:nvPr/>
        </p:nvSpPr>
        <p:spPr>
          <a:xfrm>
            <a:off x="938832" y="2492896"/>
            <a:ext cx="631790" cy="6480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5-Point Star 6"/>
          <p:cNvSpPr/>
          <p:nvPr/>
        </p:nvSpPr>
        <p:spPr>
          <a:xfrm>
            <a:off x="963263" y="3501008"/>
            <a:ext cx="631790" cy="6480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688" y="4509120"/>
            <a:ext cx="706437"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405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856984" cy="6192688"/>
          </a:xfrm>
        </p:spPr>
        <p:txBody>
          <a:bodyPr>
            <a:normAutofit fontScale="92500" lnSpcReduction="20000"/>
          </a:bodyPr>
          <a:lstStyle/>
          <a:p>
            <a:pPr marL="0" indent="0">
              <a:buNone/>
            </a:pPr>
            <a:r>
              <a:rPr lang="en-US" sz="2700" dirty="0"/>
              <a:t>6</a:t>
            </a:r>
            <a:r>
              <a:rPr lang="en-US" sz="2700" dirty="0" smtClean="0"/>
              <a:t>.00 </a:t>
            </a:r>
            <a:r>
              <a:rPr lang="en-US" sz="2700" dirty="0"/>
              <a:t>pm </a:t>
            </a:r>
            <a:r>
              <a:rPr lang="en-US" sz="2700" dirty="0" smtClean="0"/>
              <a:t>    Refreshments </a:t>
            </a:r>
          </a:p>
          <a:p>
            <a:pPr marL="0" indent="0">
              <a:buNone/>
            </a:pPr>
            <a:r>
              <a:rPr lang="en-US" sz="2700" dirty="0" smtClean="0"/>
              <a:t>6.15 </a:t>
            </a:r>
            <a:r>
              <a:rPr lang="en-US" sz="2700" dirty="0"/>
              <a:t>pm </a:t>
            </a:r>
            <a:r>
              <a:rPr lang="en-US" sz="2700" dirty="0" smtClean="0"/>
              <a:t>    Welcome </a:t>
            </a:r>
            <a:r>
              <a:rPr lang="en-US" sz="2700" dirty="0"/>
              <a:t>and </a:t>
            </a:r>
            <a:r>
              <a:rPr lang="en-GB" sz="2700" dirty="0" smtClean="0"/>
              <a:t>context for meeting</a:t>
            </a:r>
            <a:endParaRPr lang="en-GB" sz="2700" dirty="0"/>
          </a:p>
          <a:p>
            <a:pPr marL="0" indent="0">
              <a:buNone/>
            </a:pPr>
            <a:r>
              <a:rPr lang="en-US" sz="2700" dirty="0" smtClean="0"/>
              <a:t>6.20 </a:t>
            </a:r>
            <a:r>
              <a:rPr lang="en-US" sz="2700" dirty="0"/>
              <a:t>pm  </a:t>
            </a:r>
            <a:r>
              <a:rPr lang="en-US" sz="2700" dirty="0" smtClean="0"/>
              <a:t>    Finance Update and Approval of Accounts</a:t>
            </a:r>
            <a:endParaRPr lang="en-GB" sz="2700" dirty="0"/>
          </a:p>
          <a:p>
            <a:pPr marL="0" indent="0">
              <a:buNone/>
            </a:pPr>
            <a:r>
              <a:rPr lang="en-US" sz="2700" dirty="0" smtClean="0"/>
              <a:t>6.3</a:t>
            </a:r>
            <a:r>
              <a:rPr lang="en-US" sz="2700" dirty="0" smtClean="0"/>
              <a:t>0 </a:t>
            </a:r>
            <a:r>
              <a:rPr lang="en-US" sz="2700" dirty="0"/>
              <a:t>pm  </a:t>
            </a:r>
            <a:r>
              <a:rPr lang="en-US" sz="2700" dirty="0" smtClean="0"/>
              <a:t>    </a:t>
            </a:r>
            <a:r>
              <a:rPr lang="en-GB" sz="2700" dirty="0" smtClean="0"/>
              <a:t>Reports on 2013- 2014:</a:t>
            </a:r>
          </a:p>
          <a:p>
            <a:pPr marL="0" indent="0">
              <a:buNone/>
            </a:pPr>
            <a:r>
              <a:rPr lang="en-GB" sz="2700" dirty="0"/>
              <a:t> </a:t>
            </a:r>
            <a:r>
              <a:rPr lang="en-GB" sz="2700" dirty="0" smtClean="0"/>
              <a:t>       </a:t>
            </a:r>
            <a:r>
              <a:rPr lang="en-GB" sz="2700" dirty="0" smtClean="0">
                <a:sym typeface="Wingdings"/>
              </a:rPr>
              <a:t>  Events</a:t>
            </a:r>
          </a:p>
          <a:p>
            <a:pPr marL="0" indent="0">
              <a:buNone/>
            </a:pPr>
            <a:r>
              <a:rPr lang="en-GB" sz="2700" dirty="0">
                <a:sym typeface="Wingdings"/>
              </a:rPr>
              <a:t> </a:t>
            </a:r>
            <a:r>
              <a:rPr lang="en-GB" sz="2700" dirty="0" smtClean="0">
                <a:sym typeface="Wingdings"/>
              </a:rPr>
              <a:t>         Items funded by the Parent Council</a:t>
            </a:r>
          </a:p>
          <a:p>
            <a:pPr marL="0" indent="0">
              <a:buNone/>
            </a:pPr>
            <a:r>
              <a:rPr lang="en-GB" sz="2700" dirty="0">
                <a:sym typeface="Wingdings"/>
              </a:rPr>
              <a:t> </a:t>
            </a:r>
            <a:r>
              <a:rPr lang="en-GB" sz="2700" dirty="0" smtClean="0">
                <a:sym typeface="Wingdings"/>
              </a:rPr>
              <a:t>         Parental Involvement</a:t>
            </a:r>
          </a:p>
          <a:p>
            <a:pPr marL="0" indent="0">
              <a:buNone/>
            </a:pPr>
            <a:r>
              <a:rPr lang="en-GB" sz="2700" dirty="0" smtClean="0">
                <a:sym typeface="Wingdings"/>
              </a:rPr>
              <a:t>6</a:t>
            </a:r>
            <a:r>
              <a:rPr lang="en-GB" sz="2700" dirty="0" smtClean="0">
                <a:sym typeface="Wingdings"/>
              </a:rPr>
              <a:t>.50 pm    </a:t>
            </a:r>
            <a:r>
              <a:rPr lang="en-GB" sz="2700" dirty="0" err="1" smtClean="0">
                <a:sym typeface="Wingdings"/>
              </a:rPr>
              <a:t>Headteacher’s</a:t>
            </a:r>
            <a:r>
              <a:rPr lang="en-GB" sz="2700" dirty="0" smtClean="0">
                <a:sym typeface="Wingdings"/>
              </a:rPr>
              <a:t> Report/ School Improvement Plan </a:t>
            </a:r>
            <a:r>
              <a:rPr lang="en-GB" sz="2700" dirty="0" smtClean="0">
                <a:sym typeface="Wingdings"/>
              </a:rPr>
              <a:t> </a:t>
            </a:r>
          </a:p>
          <a:p>
            <a:pPr marL="0" indent="0">
              <a:buNone/>
            </a:pPr>
            <a:r>
              <a:rPr lang="en-GB" sz="2700" dirty="0">
                <a:sym typeface="Wingdings"/>
              </a:rPr>
              <a:t> </a:t>
            </a:r>
            <a:r>
              <a:rPr lang="en-GB" sz="2700" dirty="0" smtClean="0">
                <a:sym typeface="Wingdings"/>
              </a:rPr>
              <a:t>                  Question Time</a:t>
            </a:r>
          </a:p>
          <a:p>
            <a:pPr marL="0" indent="0">
              <a:buNone/>
            </a:pPr>
            <a:r>
              <a:rPr lang="en-GB" sz="2700" dirty="0" smtClean="0">
                <a:sym typeface="Wingdings"/>
              </a:rPr>
              <a:t>7.05pm      The Year Ahead :</a:t>
            </a:r>
          </a:p>
          <a:p>
            <a:pPr lvl="3">
              <a:buFont typeface="Wingdings" panose="05000000000000000000" pitchFamily="2" charset="2"/>
              <a:buChar char="v"/>
            </a:pPr>
            <a:r>
              <a:rPr lang="en-GB" sz="2600" dirty="0" smtClean="0">
                <a:sym typeface="Wingdings"/>
              </a:rPr>
              <a:t>	Proposed Events </a:t>
            </a:r>
          </a:p>
          <a:p>
            <a:pPr lvl="3">
              <a:buFont typeface="Wingdings" panose="05000000000000000000" pitchFamily="2" charset="2"/>
              <a:buChar char="v"/>
            </a:pPr>
            <a:r>
              <a:rPr lang="en-GB" sz="2600" dirty="0" smtClean="0">
                <a:sym typeface="Wingdings"/>
              </a:rPr>
              <a:t>	Aberdeen City Council Parent Forum and Key Dates</a:t>
            </a:r>
            <a:r>
              <a:rPr lang="en-US" sz="2600" dirty="0" smtClean="0">
                <a:sym typeface="Wingdings"/>
              </a:rPr>
              <a:t> </a:t>
            </a:r>
          </a:p>
          <a:p>
            <a:pPr lvl="3">
              <a:buFont typeface="Wingdings" panose="05000000000000000000" pitchFamily="2" charset="2"/>
              <a:buChar char="v"/>
            </a:pPr>
            <a:r>
              <a:rPr lang="en-US" sz="2600" dirty="0">
                <a:sym typeface="Wingdings"/>
              </a:rPr>
              <a:t> </a:t>
            </a:r>
            <a:r>
              <a:rPr lang="en-US" sz="2600" dirty="0" smtClean="0">
                <a:sym typeface="Wingdings"/>
              </a:rPr>
              <a:t>  Election of officers</a:t>
            </a:r>
          </a:p>
          <a:p>
            <a:pPr lvl="3">
              <a:buFont typeface="Wingdings" panose="05000000000000000000" pitchFamily="2" charset="2"/>
              <a:buChar char="v"/>
            </a:pPr>
            <a:r>
              <a:rPr lang="en-US" sz="2600" dirty="0">
                <a:sym typeface="Wingdings"/>
              </a:rPr>
              <a:t> </a:t>
            </a:r>
            <a:r>
              <a:rPr lang="en-US" sz="2600" dirty="0" smtClean="0">
                <a:sym typeface="Wingdings"/>
              </a:rPr>
              <a:t> Arranging meeting days and times</a:t>
            </a:r>
          </a:p>
          <a:p>
            <a:pPr marL="0" indent="0">
              <a:buNone/>
            </a:pPr>
            <a:r>
              <a:rPr lang="en-US" sz="2700" dirty="0" smtClean="0">
                <a:sym typeface="Wingdings"/>
              </a:rPr>
              <a:t>7.30pm </a:t>
            </a:r>
            <a:r>
              <a:rPr lang="en-US" sz="2700" dirty="0"/>
              <a:t>	Close of </a:t>
            </a:r>
            <a:r>
              <a:rPr lang="en-US" sz="2700" dirty="0" smtClean="0"/>
              <a:t>meeting</a:t>
            </a:r>
            <a:endParaRPr lang="en-GB" sz="2700" dirty="0"/>
          </a:p>
          <a:p>
            <a:pPr marL="0" indent="0">
              <a:buNone/>
            </a:pPr>
            <a:endParaRPr lang="en-GB" dirty="0"/>
          </a:p>
        </p:txBody>
      </p:sp>
    </p:spTree>
    <p:extLst>
      <p:ext uri="{BB962C8B-B14F-4D97-AF65-F5344CB8AC3E}">
        <p14:creationId xmlns:p14="http://schemas.microsoft.com/office/powerpoint/2010/main" val="118650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620713"/>
            <a:ext cx="8229600" cy="1143000"/>
          </a:xfrm>
        </p:spPr>
        <p:txBody>
          <a:bodyPr>
            <a:normAutofit fontScale="90000"/>
          </a:bodyPr>
          <a:lstStyle/>
          <a:p>
            <a:r>
              <a:rPr lang="en-GB" altLang="en-US" sz="4000">
                <a:solidFill>
                  <a:srgbClr val="990099"/>
                </a:solidFill>
              </a:rPr>
              <a:t>What do we mean by parental involvement?</a:t>
            </a:r>
          </a:p>
        </p:txBody>
      </p:sp>
      <p:sp>
        <p:nvSpPr>
          <p:cNvPr id="16387" name="Rectangle 3"/>
          <p:cNvSpPr>
            <a:spLocks noGrp="1" noChangeArrowheads="1"/>
          </p:cNvSpPr>
          <p:nvPr>
            <p:ph type="body" idx="1"/>
          </p:nvPr>
        </p:nvSpPr>
        <p:spPr/>
        <p:txBody>
          <a:bodyPr/>
          <a:lstStyle/>
          <a:p>
            <a:pPr>
              <a:buFontTx/>
              <a:buNone/>
            </a:pPr>
            <a:endParaRPr lang="en-GB" altLang="en-US" sz="1600"/>
          </a:p>
          <a:p>
            <a:pPr>
              <a:buFontTx/>
              <a:buNone/>
            </a:pPr>
            <a:r>
              <a:rPr lang="en-GB" altLang="en-US" sz="1600"/>
              <a:t>Three elements:</a:t>
            </a:r>
          </a:p>
          <a:p>
            <a:pPr>
              <a:buFontTx/>
              <a:buNone/>
            </a:pPr>
            <a:endParaRPr lang="en-GB" altLang="en-US" sz="1200"/>
          </a:p>
          <a:p>
            <a:r>
              <a:rPr lang="en-GB" altLang="en-US"/>
              <a:t>Learning at home</a:t>
            </a:r>
          </a:p>
          <a:p>
            <a:pPr>
              <a:buFontTx/>
              <a:buNone/>
            </a:pPr>
            <a:r>
              <a:rPr lang="en-GB" altLang="en-US" sz="1600"/>
              <a:t>          parents are the first and ongoing educators of their own children</a:t>
            </a:r>
          </a:p>
          <a:p>
            <a:pPr>
              <a:buFontTx/>
              <a:buNone/>
            </a:pPr>
            <a:endParaRPr lang="en-GB" altLang="en-US" sz="1400"/>
          </a:p>
          <a:p>
            <a:r>
              <a:rPr lang="en-GB" altLang="en-US"/>
              <a:t>Home/School Partnership</a:t>
            </a:r>
            <a:r>
              <a:rPr lang="en-GB" altLang="en-US" sz="1600"/>
              <a:t>   </a:t>
            </a:r>
          </a:p>
          <a:p>
            <a:pPr>
              <a:buFontTx/>
              <a:buNone/>
            </a:pPr>
            <a:r>
              <a:rPr lang="en-GB" altLang="en-US" sz="1600"/>
              <a:t>           schools, parents and the community working together to educate children</a:t>
            </a:r>
          </a:p>
          <a:p>
            <a:pPr>
              <a:buFontTx/>
              <a:buNone/>
            </a:pPr>
            <a:endParaRPr lang="en-GB" altLang="en-US" sz="1400"/>
          </a:p>
          <a:p>
            <a:r>
              <a:rPr lang="en-GB" altLang="en-US"/>
              <a:t>Parent representation</a:t>
            </a:r>
          </a:p>
          <a:p>
            <a:pPr>
              <a:buFontTx/>
              <a:buNone/>
            </a:pPr>
            <a:r>
              <a:rPr lang="en-GB" altLang="en-US" sz="1600"/>
              <a:t>           parents have an opportunity to have their views represented</a:t>
            </a:r>
          </a:p>
          <a:p>
            <a:pPr>
              <a:buFontTx/>
              <a:buNone/>
            </a:pPr>
            <a:endParaRPr lang="en-GB" altLang="en-US" sz="1200"/>
          </a:p>
          <a:p>
            <a:pPr algn="r">
              <a:buFontTx/>
              <a:buNone/>
            </a:pPr>
            <a:r>
              <a:rPr lang="en-GB" altLang="en-US" sz="1600">
                <a:latin typeface="Lucida Handwriting" pitchFamily="66" charset="0"/>
              </a:rPr>
              <a:t>Parental Involvement Act,  2007</a:t>
            </a:r>
          </a:p>
          <a:p>
            <a:pPr>
              <a:buFontTx/>
              <a:buNone/>
            </a:pPr>
            <a:endParaRPr lang="en-GB" altLang="en-US" sz="1600">
              <a:latin typeface="Lucida Handwriting" pitchFamily="66" charset="0"/>
            </a:endParaRPr>
          </a:p>
          <a:p>
            <a:endParaRPr lang="en-GB" altLang="en-US" sz="1600"/>
          </a:p>
        </p:txBody>
      </p:sp>
    </p:spTree>
    <p:extLst>
      <p:ext uri="{BB962C8B-B14F-4D97-AF65-F5344CB8AC3E}">
        <p14:creationId xmlns:p14="http://schemas.microsoft.com/office/powerpoint/2010/main" val="4284056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387">
                                            <p:txEl>
                                              <p:pRg st="10" end="1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3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the </a:t>
            </a:r>
            <a:r>
              <a:rPr lang="en-GB" dirty="0" smtClean="0"/>
              <a:t>Parent Council?</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US" sz="4300" dirty="0" smtClean="0"/>
              <a:t>The </a:t>
            </a:r>
            <a:r>
              <a:rPr lang="en-US" sz="4300" dirty="0"/>
              <a:t>St </a:t>
            </a:r>
            <a:r>
              <a:rPr lang="en-US" sz="4300" dirty="0" smtClean="0"/>
              <a:t>Peter’s Parent Council </a:t>
            </a:r>
            <a:r>
              <a:rPr lang="en-US" sz="4300" dirty="0"/>
              <a:t>brings </a:t>
            </a:r>
            <a:endParaRPr lang="en-US" sz="4300" dirty="0" smtClean="0"/>
          </a:p>
          <a:p>
            <a:pPr marL="0" indent="0">
              <a:buNone/>
            </a:pPr>
            <a:r>
              <a:rPr lang="en-US" sz="4300" dirty="0" smtClean="0"/>
              <a:t>together </a:t>
            </a:r>
            <a:r>
              <a:rPr lang="en-US" sz="4300" dirty="0"/>
              <a:t>parents, carers, school staff </a:t>
            </a:r>
            <a:endParaRPr lang="en-US" sz="4300" dirty="0" smtClean="0"/>
          </a:p>
          <a:p>
            <a:pPr marL="0" indent="0">
              <a:buNone/>
            </a:pPr>
            <a:r>
              <a:rPr lang="en-US" sz="4300" dirty="0" smtClean="0"/>
              <a:t>and </a:t>
            </a:r>
            <a:r>
              <a:rPr lang="en-US" sz="4300" dirty="0"/>
              <a:t>other members of the school </a:t>
            </a:r>
            <a:endParaRPr lang="en-US" sz="4300" dirty="0" smtClean="0"/>
          </a:p>
          <a:p>
            <a:pPr marL="0" indent="0">
              <a:buNone/>
            </a:pPr>
            <a:r>
              <a:rPr lang="en-US" sz="4300" dirty="0" smtClean="0"/>
              <a:t>community </a:t>
            </a:r>
            <a:r>
              <a:rPr lang="en-US" sz="4300" dirty="0"/>
              <a:t>to support the school.  </a:t>
            </a:r>
            <a:endParaRPr lang="en-US" sz="4300" dirty="0" smtClean="0"/>
          </a:p>
          <a:p>
            <a:endParaRPr lang="en-US" dirty="0" smtClean="0"/>
          </a:p>
          <a:p>
            <a:r>
              <a:rPr lang="en-US" dirty="0" smtClean="0"/>
              <a:t>Its </a:t>
            </a:r>
            <a:r>
              <a:rPr lang="en-US" dirty="0"/>
              <a:t>aims are:</a:t>
            </a:r>
            <a:endParaRPr lang="en-GB" dirty="0"/>
          </a:p>
          <a:p>
            <a:pPr lvl="1">
              <a:buFont typeface="Wingdings" panose="05000000000000000000" pitchFamily="2" charset="2"/>
              <a:buChar char="Ø"/>
            </a:pPr>
            <a:r>
              <a:rPr lang="en-US" dirty="0"/>
              <a:t>to create a welcoming and inclusive school</a:t>
            </a:r>
            <a:endParaRPr lang="en-GB" dirty="0"/>
          </a:p>
          <a:p>
            <a:pPr lvl="1">
              <a:buFont typeface="Wingdings" panose="05000000000000000000" pitchFamily="2" charset="2"/>
              <a:buChar char="Ø"/>
            </a:pPr>
            <a:r>
              <a:rPr lang="en-US" dirty="0"/>
              <a:t>to promote partnership</a:t>
            </a:r>
            <a:endParaRPr lang="en-GB" dirty="0"/>
          </a:p>
          <a:p>
            <a:pPr lvl="1">
              <a:buFont typeface="Wingdings" panose="05000000000000000000" pitchFamily="2" charset="2"/>
              <a:buChar char="Ø"/>
            </a:pPr>
            <a:r>
              <a:rPr lang="en-US" dirty="0"/>
              <a:t>to have Gospel values at the heart of all we do</a:t>
            </a:r>
            <a:endParaRPr lang="en-GB" dirty="0"/>
          </a:p>
          <a:p>
            <a:pPr lvl="1">
              <a:buFont typeface="Wingdings" panose="05000000000000000000" pitchFamily="2" charset="2"/>
              <a:buChar char="Ø"/>
            </a:pPr>
            <a:r>
              <a:rPr lang="en-US" dirty="0"/>
              <a:t>to identify and represent parents' views</a:t>
            </a:r>
            <a:endParaRPr lang="en-GB" dirty="0"/>
          </a:p>
          <a:p>
            <a:pPr lvl="1">
              <a:buFont typeface="Wingdings" panose="05000000000000000000" pitchFamily="2" charset="2"/>
              <a:buChar char="Ø"/>
            </a:pPr>
            <a:r>
              <a:rPr lang="en-US" dirty="0"/>
              <a:t>to support our children's education in practical ways and fundraise</a:t>
            </a:r>
            <a:endParaRPr lang="en-GB" dirty="0"/>
          </a:p>
          <a:p>
            <a:pPr lvl="1">
              <a:buFont typeface="Wingdings" panose="05000000000000000000" pitchFamily="2" charset="2"/>
              <a:buChar char="Ø"/>
            </a:pPr>
            <a:r>
              <a:rPr lang="en-US" dirty="0"/>
              <a:t>to apply for and obtain grants to support the school</a:t>
            </a:r>
            <a:endParaRPr lang="en-GB" dirty="0"/>
          </a:p>
          <a:p>
            <a:pPr marL="0" indent="0">
              <a:buNone/>
            </a:pP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980728"/>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3302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chemeClr val="tx2"/>
                </a:solidFill>
              </a:rPr>
              <a:t/>
            </a:r>
            <a:br>
              <a:rPr lang="en-GB" dirty="0" smtClean="0">
                <a:solidFill>
                  <a:schemeClr val="tx2"/>
                </a:solidFill>
              </a:rPr>
            </a:br>
            <a:r>
              <a:rPr lang="en-GB" dirty="0" smtClean="0">
                <a:solidFill>
                  <a:schemeClr val="tx2"/>
                </a:solidFill>
                <a:hlinkClick r:id="rId2"/>
              </a:rPr>
              <a:t>Collaboration </a:t>
            </a:r>
            <a:r>
              <a:rPr lang="en-GB" dirty="0">
                <a:solidFill>
                  <a:schemeClr val="tx2"/>
                </a:solidFill>
                <a:hlinkClick r:id="rId2"/>
              </a:rPr>
              <a:t>and representation</a:t>
            </a:r>
            <a:r>
              <a:rPr lang="en-GB" dirty="0">
                <a:solidFill>
                  <a:schemeClr val="tx2"/>
                </a:solidFill>
              </a:rPr>
              <a:t/>
            </a:r>
            <a:br>
              <a:rPr lang="en-GB" dirty="0">
                <a:solidFill>
                  <a:schemeClr val="tx2"/>
                </a:solidFill>
              </a:rPr>
            </a:br>
            <a:endParaRPr lang="en-GB" dirty="0">
              <a:solidFill>
                <a:schemeClr val="tx2"/>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99371045"/>
              </p:ext>
            </p:extLst>
          </p:nvPr>
        </p:nvGraphicFramePr>
        <p:xfrm>
          <a:off x="755576" y="1124744"/>
          <a:ext cx="7920881" cy="5442558"/>
        </p:xfrm>
        <a:graphic>
          <a:graphicData uri="http://schemas.openxmlformats.org/drawingml/2006/table">
            <a:tbl>
              <a:tblPr/>
              <a:tblGrid>
                <a:gridCol w="2016224"/>
                <a:gridCol w="504057"/>
                <a:gridCol w="5400600"/>
              </a:tblGrid>
              <a:tr h="304411">
                <a:tc>
                  <a:txBody>
                    <a:bodyPr/>
                    <a:lstStyle/>
                    <a:p>
                      <a:r>
                        <a:rPr lang="en-GB" sz="2000" dirty="0">
                          <a:solidFill>
                            <a:srgbClr val="FFFFFF"/>
                          </a:solidFill>
                          <a:effectLst/>
                        </a:rPr>
                        <a:t>A school is good to the extent that…</a:t>
                      </a:r>
                    </a:p>
                  </a:txBody>
                  <a:tcPr marL="23932" marR="23932" marT="14359" marB="14359" anchor="ctr">
                    <a:lnL>
                      <a:noFill/>
                    </a:lnL>
                    <a:lnR w="9525" cap="flat" cmpd="sng" algn="ctr">
                      <a:solidFill>
                        <a:srgbClr val="FFFFFF"/>
                      </a:solid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rgbClr val="748A97"/>
                    </a:solidFill>
                  </a:tcPr>
                </a:tc>
                <a:tc>
                  <a:txBody>
                    <a:bodyPr/>
                    <a:lstStyle/>
                    <a:p>
                      <a:endParaRPr lang="en-GB" sz="2000">
                        <a:solidFill>
                          <a:srgbClr val="FFFFFF"/>
                        </a:solidFill>
                        <a:effectLst/>
                      </a:endParaRPr>
                    </a:p>
                  </a:txBody>
                  <a:tcPr marL="23932" marR="23932" marT="14359" marB="14359"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rgbClr val="748A97"/>
                    </a:solidFill>
                  </a:tcPr>
                </a:tc>
                <a:tc>
                  <a:txBody>
                    <a:bodyPr/>
                    <a:lstStyle/>
                    <a:p>
                      <a:r>
                        <a:rPr lang="en-GB" sz="2000" dirty="0">
                          <a:solidFill>
                            <a:srgbClr val="FFFFFF"/>
                          </a:solidFill>
                          <a:effectLst/>
                        </a:rPr>
                        <a:t>A school is excellent to the extent that…</a:t>
                      </a:r>
                    </a:p>
                  </a:txBody>
                  <a:tcPr marL="23932" marR="23932" marT="14359" marB="14359"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rgbClr val="748A97"/>
                    </a:solidFill>
                  </a:tcPr>
                </a:tc>
              </a:tr>
              <a:tr h="1131491">
                <a:tc>
                  <a:txBody>
                    <a:bodyPr/>
                    <a:lstStyle/>
                    <a:p>
                      <a:pPr fontAlgn="t"/>
                      <a:r>
                        <a:rPr lang="en-GB" sz="1600" b="1" dirty="0">
                          <a:solidFill>
                            <a:srgbClr val="FF0000"/>
                          </a:solidFill>
                          <a:effectLst/>
                          <a:latin typeface="Arial" panose="020B0604020202020204" pitchFamily="34" charset="0"/>
                          <a:cs typeface="Arial" panose="020B0604020202020204" pitchFamily="34" charset="0"/>
                        </a:rPr>
                        <a:t>It consults parents on key issues relating to school life and provision</a:t>
                      </a:r>
                      <a:r>
                        <a:rPr lang="en-GB" sz="1600" b="1" dirty="0" smtClean="0">
                          <a:solidFill>
                            <a:srgbClr val="FF0000"/>
                          </a:solidFill>
                          <a:effectLst/>
                          <a:latin typeface="Arial" panose="020B0604020202020204" pitchFamily="34" charset="0"/>
                          <a:cs typeface="Arial" panose="020B0604020202020204" pitchFamily="34" charset="0"/>
                        </a:rPr>
                        <a:t>.</a:t>
                      </a:r>
                    </a:p>
                    <a:p>
                      <a:pPr fontAlgn="t"/>
                      <a:endParaRPr lang="en-GB" sz="1600" b="1" dirty="0">
                        <a:solidFill>
                          <a:srgbClr val="FF0000"/>
                        </a:solidFill>
                        <a:effectLst/>
                        <a:latin typeface="Arial" panose="020B0604020202020204" pitchFamily="34" charset="0"/>
                        <a:cs typeface="Arial" panose="020B0604020202020204" pitchFamily="34" charset="0"/>
                      </a:endParaRPr>
                    </a:p>
                  </a:txBody>
                  <a:tcPr marL="23932" marR="23932" marT="14359" marB="14359">
                    <a:lnL>
                      <a:noFill/>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6F6F6"/>
                    </a:solidFill>
                  </a:tcPr>
                </a:tc>
                <a:tc>
                  <a:txBody>
                    <a:bodyPr/>
                    <a:lstStyle/>
                    <a:p>
                      <a:pPr fontAlgn="t"/>
                      <a:endParaRPr lang="en-GB" sz="1600" b="1">
                        <a:solidFill>
                          <a:srgbClr val="414141"/>
                        </a:solidFill>
                        <a:effectLst/>
                        <a:latin typeface="Arial" panose="020B0604020202020204" pitchFamily="34" charset="0"/>
                        <a:cs typeface="Arial" panose="020B0604020202020204" pitchFamily="34" charset="0"/>
                      </a:endParaRPr>
                    </a:p>
                  </a:txBody>
                  <a:tcPr marL="23932" marR="23932" marT="14359" marB="14359">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6F6F6"/>
                    </a:solidFill>
                  </a:tcPr>
                </a:tc>
                <a:tc>
                  <a:txBody>
                    <a:bodyPr/>
                    <a:lstStyle/>
                    <a:p>
                      <a:pPr fontAlgn="t"/>
                      <a:r>
                        <a:rPr lang="en-GB" sz="1600" b="1" dirty="0">
                          <a:solidFill>
                            <a:srgbClr val="FF0000"/>
                          </a:solidFill>
                          <a:effectLst/>
                          <a:latin typeface="Arial" panose="020B0604020202020204" pitchFamily="34" charset="0"/>
                          <a:cs typeface="Arial" panose="020B0604020202020204" pitchFamily="34" charset="0"/>
                        </a:rPr>
                        <a:t>What parents think is important for the school and for their own children has a significant influence on the school’s vision. They help to formulate and agree with the school’s priorities for improvement.</a:t>
                      </a:r>
                    </a:p>
                  </a:txBody>
                  <a:tcPr marL="23932" marR="23932" marT="14359" marB="14359">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6F6F6"/>
                    </a:solidFill>
                  </a:tcPr>
                </a:tc>
              </a:tr>
              <a:tr h="1269337">
                <a:tc>
                  <a:txBody>
                    <a:bodyPr/>
                    <a:lstStyle/>
                    <a:p>
                      <a:pPr fontAlgn="t"/>
                      <a:r>
                        <a:rPr lang="en-GB" sz="1600" b="1" dirty="0">
                          <a:solidFill>
                            <a:schemeClr val="tx2"/>
                          </a:solidFill>
                          <a:effectLst/>
                          <a:latin typeface="Arial" panose="020B0604020202020204" pitchFamily="34" charset="0"/>
                          <a:cs typeface="Arial" panose="020B0604020202020204" pitchFamily="34" charset="0"/>
                        </a:rPr>
                        <a:t>It actively seeks out the views of parents and the wider community on its strengths and areas for development</a:t>
                      </a:r>
                      <a:r>
                        <a:rPr lang="en-GB" sz="1600" b="1" dirty="0" smtClean="0">
                          <a:solidFill>
                            <a:schemeClr val="tx2"/>
                          </a:solidFill>
                          <a:effectLst/>
                          <a:latin typeface="Arial" panose="020B0604020202020204" pitchFamily="34" charset="0"/>
                          <a:cs typeface="Arial" panose="020B0604020202020204" pitchFamily="34" charset="0"/>
                        </a:rPr>
                        <a:t>.</a:t>
                      </a:r>
                    </a:p>
                    <a:p>
                      <a:pPr fontAlgn="t"/>
                      <a:endParaRPr lang="en-GB" sz="1600" b="1" dirty="0">
                        <a:solidFill>
                          <a:schemeClr val="tx2"/>
                        </a:solidFill>
                        <a:effectLst/>
                        <a:latin typeface="Arial" panose="020B0604020202020204" pitchFamily="34" charset="0"/>
                        <a:cs typeface="Arial" panose="020B0604020202020204" pitchFamily="34" charset="0"/>
                      </a:endParaRPr>
                    </a:p>
                  </a:txBody>
                  <a:tcPr marL="23932" marR="23932" marT="14359" marB="14359">
                    <a:lnL>
                      <a:noFill/>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6F6F6"/>
                    </a:solidFill>
                  </a:tcPr>
                </a:tc>
                <a:tc>
                  <a:txBody>
                    <a:bodyPr/>
                    <a:lstStyle/>
                    <a:p>
                      <a:pPr fontAlgn="t"/>
                      <a:endParaRPr lang="en-GB" sz="1600" b="1" dirty="0">
                        <a:solidFill>
                          <a:schemeClr val="tx2"/>
                        </a:solidFill>
                        <a:effectLst/>
                        <a:latin typeface="Arial" panose="020B0604020202020204" pitchFamily="34" charset="0"/>
                        <a:cs typeface="Arial" panose="020B0604020202020204" pitchFamily="34" charset="0"/>
                      </a:endParaRPr>
                    </a:p>
                  </a:txBody>
                  <a:tcPr marL="23932" marR="23932" marT="14359" marB="14359">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6F6F6"/>
                    </a:solidFill>
                  </a:tcPr>
                </a:tc>
                <a:tc>
                  <a:txBody>
                    <a:bodyPr/>
                    <a:lstStyle/>
                    <a:p>
                      <a:pPr fontAlgn="t"/>
                      <a:r>
                        <a:rPr lang="en-GB" sz="1600" b="1" dirty="0">
                          <a:solidFill>
                            <a:schemeClr val="tx2"/>
                          </a:solidFill>
                          <a:effectLst/>
                          <a:latin typeface="Arial" panose="020B0604020202020204" pitchFamily="34" charset="0"/>
                          <a:cs typeface="Arial" panose="020B0604020202020204" pitchFamily="34" charset="0"/>
                        </a:rPr>
                        <a:t>It consults effectively with parents on the improvements and changes it is planning. It asks them for formal feedback on specific events, the quality of education, school leadership and on the way the school is run.</a:t>
                      </a:r>
                    </a:p>
                  </a:txBody>
                  <a:tcPr marL="23932" marR="23932" marT="14359" marB="14359">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6F6F6"/>
                    </a:solidFill>
                  </a:tcPr>
                </a:tc>
              </a:tr>
              <a:tr h="1820724">
                <a:tc>
                  <a:txBody>
                    <a:bodyPr/>
                    <a:lstStyle/>
                    <a:p>
                      <a:pPr fontAlgn="t"/>
                      <a:r>
                        <a:rPr lang="en-GB" sz="1600" b="1">
                          <a:solidFill>
                            <a:schemeClr val="accent3">
                              <a:lumMod val="50000"/>
                            </a:schemeClr>
                          </a:solidFill>
                          <a:effectLst/>
                          <a:latin typeface="Arial" panose="020B0604020202020204" pitchFamily="34" charset="0"/>
                          <a:cs typeface="Arial" panose="020B0604020202020204" pitchFamily="34" charset="0"/>
                        </a:rPr>
                        <a:t>It ensures that parents are fully involved as it implements its plans for improvement.</a:t>
                      </a:r>
                    </a:p>
                  </a:txBody>
                  <a:tcPr marL="23932" marR="23932" marT="14359" marB="14359">
                    <a:lnL>
                      <a:noFill/>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6F6F6"/>
                    </a:solidFill>
                  </a:tcPr>
                </a:tc>
                <a:tc>
                  <a:txBody>
                    <a:bodyPr/>
                    <a:lstStyle/>
                    <a:p>
                      <a:pPr fontAlgn="t"/>
                      <a:endParaRPr lang="en-GB" sz="1600" b="1" dirty="0">
                        <a:solidFill>
                          <a:schemeClr val="accent3">
                            <a:lumMod val="50000"/>
                          </a:schemeClr>
                        </a:solidFill>
                        <a:effectLst/>
                        <a:latin typeface="Arial" panose="020B0604020202020204" pitchFamily="34" charset="0"/>
                        <a:cs typeface="Arial" panose="020B0604020202020204" pitchFamily="34" charset="0"/>
                      </a:endParaRPr>
                    </a:p>
                  </a:txBody>
                  <a:tcPr marL="23932" marR="23932" marT="14359" marB="14359">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6F6F6"/>
                    </a:solidFill>
                  </a:tcPr>
                </a:tc>
                <a:tc>
                  <a:txBody>
                    <a:bodyPr/>
                    <a:lstStyle/>
                    <a:p>
                      <a:pPr fontAlgn="t"/>
                      <a:r>
                        <a:rPr lang="en-GB" sz="1600" b="1" dirty="0">
                          <a:solidFill>
                            <a:schemeClr val="accent3">
                              <a:lumMod val="50000"/>
                            </a:schemeClr>
                          </a:solidFill>
                          <a:effectLst/>
                          <a:latin typeface="Arial" panose="020B0604020202020204" pitchFamily="34" charset="0"/>
                          <a:cs typeface="Arial" panose="020B0604020202020204" pitchFamily="34" charset="0"/>
                        </a:rPr>
                        <a:t>It involves parent representatives alongside pupils and staff in identifying improvements. Parents are confident in contributing ideas, expressing concerns and making suggestions. Parent representatives communicate regularly with the rest of the parent body, systematically canvassing opinions and views.</a:t>
                      </a:r>
                    </a:p>
                  </a:txBody>
                  <a:tcPr marL="23932" marR="23932" marT="14359" marB="14359">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6F6F6"/>
                    </a:solidFill>
                  </a:tcPr>
                </a:tc>
              </a:tr>
            </a:tbl>
          </a:graphicData>
        </a:graphic>
      </p:graphicFrame>
    </p:spTree>
    <p:extLst>
      <p:ext uri="{BB962C8B-B14F-4D97-AF65-F5344CB8AC3E}">
        <p14:creationId xmlns:p14="http://schemas.microsoft.com/office/powerpoint/2010/main" val="1483201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Finance </a:t>
            </a:r>
            <a:r>
              <a:rPr lang="en-US" dirty="0"/>
              <a:t>Update and Approval of Accounts</a:t>
            </a:r>
            <a:r>
              <a:rPr lang="en-GB" dirty="0"/>
              <a:t/>
            </a:r>
            <a:br>
              <a:rPr lang="en-GB" dirty="0"/>
            </a:b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66796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Reports on 2013- 2014</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        </a:t>
            </a:r>
            <a:r>
              <a:rPr lang="en-GB" dirty="0">
                <a:sym typeface="Wingdings"/>
              </a:rPr>
              <a:t>  Events</a:t>
            </a:r>
          </a:p>
          <a:p>
            <a:pPr marL="0" indent="0">
              <a:buNone/>
            </a:pPr>
            <a:r>
              <a:rPr lang="en-GB" dirty="0">
                <a:sym typeface="Wingdings"/>
              </a:rPr>
              <a:t>          Items funded by the Parent Council</a:t>
            </a:r>
          </a:p>
          <a:p>
            <a:pPr marL="0" indent="0">
              <a:buNone/>
            </a:pPr>
            <a:r>
              <a:rPr lang="en-GB" dirty="0">
                <a:sym typeface="Wingdings"/>
              </a:rPr>
              <a:t>          Parental Involvement</a:t>
            </a:r>
          </a:p>
          <a:p>
            <a:pPr marL="0" indent="0">
              <a:buNone/>
            </a:pPr>
            <a:endParaRPr lang="en-GB" dirty="0"/>
          </a:p>
        </p:txBody>
      </p:sp>
    </p:spTree>
    <p:extLst>
      <p:ext uri="{BB962C8B-B14F-4D97-AF65-F5344CB8AC3E}">
        <p14:creationId xmlns:p14="http://schemas.microsoft.com/office/powerpoint/2010/main" val="118847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sym typeface="Wingdings"/>
              </a:rPr>
              <a:t>Headteacher’s</a:t>
            </a:r>
            <a:r>
              <a:rPr lang="en-GB" dirty="0">
                <a:sym typeface="Wingdings"/>
              </a:rPr>
              <a:t> Report</a:t>
            </a:r>
            <a:endParaRPr lang="en-GB" dirty="0"/>
          </a:p>
        </p:txBody>
      </p:sp>
      <p:sp>
        <p:nvSpPr>
          <p:cNvPr id="3" name="Content Placeholder 2"/>
          <p:cNvSpPr>
            <a:spLocks noGrp="1"/>
          </p:cNvSpPr>
          <p:nvPr>
            <p:ph idx="1"/>
          </p:nvPr>
        </p:nvSpPr>
        <p:spPr/>
        <p:txBody>
          <a:bodyPr/>
          <a:lstStyle/>
          <a:p>
            <a:pPr marL="0" indent="0">
              <a:buNone/>
            </a:pPr>
            <a:endParaRPr lang="en-GB" dirty="0">
              <a:sym typeface="Wingdings"/>
            </a:endParaRPr>
          </a:p>
          <a:p>
            <a:pPr marL="0" indent="0">
              <a:buNone/>
            </a:pPr>
            <a:r>
              <a:rPr lang="en-GB" dirty="0">
                <a:sym typeface="Wingdings"/>
              </a:rPr>
              <a:t>                   </a:t>
            </a:r>
            <a:endParaRPr lang="en-GB" dirty="0"/>
          </a:p>
        </p:txBody>
      </p:sp>
      <p:sp>
        <p:nvSpPr>
          <p:cNvPr id="4" name="TextBox 3"/>
          <p:cNvSpPr txBox="1"/>
          <p:nvPr/>
        </p:nvSpPr>
        <p:spPr>
          <a:xfrm>
            <a:off x="683568" y="1628800"/>
            <a:ext cx="7992888" cy="1200329"/>
          </a:xfrm>
          <a:prstGeom prst="rect">
            <a:avLst/>
          </a:prstGeom>
          <a:noFill/>
        </p:spPr>
        <p:txBody>
          <a:bodyPr wrap="square" rtlCol="0">
            <a:spAutoFit/>
          </a:bodyPr>
          <a:lstStyle/>
          <a:p>
            <a:pPr marL="285750" indent="-285750">
              <a:buFont typeface="Arial" panose="020B0604020202020204" pitchFamily="34" charset="0"/>
              <a:buChar char="•"/>
            </a:pPr>
            <a:r>
              <a:rPr lang="en-GB" dirty="0" smtClean="0"/>
              <a:t>Staff updates</a:t>
            </a:r>
          </a:p>
          <a:p>
            <a:pPr marL="285750" indent="-285750">
              <a:buFont typeface="Arial" panose="020B0604020202020204" pitchFamily="34" charset="0"/>
              <a:buChar char="•"/>
            </a:pPr>
            <a:r>
              <a:rPr lang="en-GB" dirty="0" smtClean="0"/>
              <a:t>Class composition</a:t>
            </a:r>
          </a:p>
          <a:p>
            <a:pPr marL="285750" indent="-285750">
              <a:buFont typeface="Arial" panose="020B0604020202020204" pitchFamily="34" charset="0"/>
              <a:buChar char="•"/>
            </a:pPr>
            <a:r>
              <a:rPr lang="en-GB" dirty="0" smtClean="0"/>
              <a:t>Playground</a:t>
            </a:r>
          </a:p>
          <a:p>
            <a:pPr marL="285750" indent="-285750">
              <a:buFont typeface="Arial" panose="020B0604020202020204" pitchFamily="34" charset="0"/>
              <a:buChar char="•"/>
            </a:pPr>
            <a:r>
              <a:rPr lang="en-GB" dirty="0" smtClean="0"/>
              <a:t>School estate</a:t>
            </a:r>
            <a:endParaRPr lang="en-GB" dirty="0"/>
          </a:p>
        </p:txBody>
      </p:sp>
    </p:spTree>
    <p:extLst>
      <p:ext uri="{BB962C8B-B14F-4D97-AF65-F5344CB8AC3E}">
        <p14:creationId xmlns:p14="http://schemas.microsoft.com/office/powerpoint/2010/main" val="61005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ym typeface="Wingdings"/>
              </a:rPr>
              <a:t>School Improvement Plan</a:t>
            </a:r>
            <a:endParaRPr lang="en-GB"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GB" dirty="0" smtClean="0">
                <a:solidFill>
                  <a:srgbClr val="FF0000"/>
                </a:solidFill>
              </a:rPr>
              <a:t>Authority</a:t>
            </a:r>
          </a:p>
          <a:p>
            <a:r>
              <a:rPr lang="en-GB" dirty="0" smtClean="0">
                <a:solidFill>
                  <a:srgbClr val="FF0000"/>
                </a:solidFill>
              </a:rPr>
              <a:t>New Learning and Teaching Policy</a:t>
            </a:r>
          </a:p>
          <a:p>
            <a:pPr marL="0" indent="0">
              <a:buNone/>
            </a:pPr>
            <a:r>
              <a:rPr lang="en-GB" dirty="0" smtClean="0">
                <a:solidFill>
                  <a:srgbClr val="002060"/>
                </a:solidFill>
              </a:rPr>
              <a:t>2. Our school</a:t>
            </a:r>
          </a:p>
          <a:p>
            <a:r>
              <a:rPr lang="en-GB" dirty="0" smtClean="0">
                <a:solidFill>
                  <a:srgbClr val="002060"/>
                </a:solidFill>
              </a:rPr>
              <a:t>Parental involvement</a:t>
            </a:r>
          </a:p>
          <a:p>
            <a:r>
              <a:rPr lang="en-GB" dirty="0" smtClean="0">
                <a:solidFill>
                  <a:srgbClr val="002060"/>
                </a:solidFill>
              </a:rPr>
              <a:t>Meeting learners’ needs - personal learning planning</a:t>
            </a:r>
          </a:p>
          <a:p>
            <a:r>
              <a:rPr lang="en-GB" dirty="0" smtClean="0">
                <a:solidFill>
                  <a:srgbClr val="002060"/>
                </a:solidFill>
              </a:rPr>
              <a:t>Developing staff capacity</a:t>
            </a:r>
          </a:p>
          <a:p>
            <a:r>
              <a:rPr lang="en-GB" dirty="0" smtClean="0">
                <a:solidFill>
                  <a:srgbClr val="002060"/>
                </a:solidFill>
              </a:rPr>
              <a:t>Pupil Voice</a:t>
            </a:r>
          </a:p>
          <a:p>
            <a:pPr marL="0" indent="0">
              <a:buNone/>
            </a:pPr>
            <a:r>
              <a:rPr lang="en-GB" dirty="0" smtClean="0"/>
              <a:t>3. Working with other schools in our area</a:t>
            </a:r>
          </a:p>
          <a:p>
            <a:r>
              <a:rPr lang="en-GB" dirty="0" smtClean="0"/>
              <a:t>Raising attainment in numeracy</a:t>
            </a:r>
            <a:endParaRPr lang="en-GB" dirty="0"/>
          </a:p>
        </p:txBody>
      </p:sp>
    </p:spTree>
    <p:extLst>
      <p:ext uri="{BB962C8B-B14F-4D97-AF65-F5344CB8AC3E}">
        <p14:creationId xmlns:p14="http://schemas.microsoft.com/office/powerpoint/2010/main" val="164419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449</Words>
  <Application>Microsoft Office PowerPoint</Application>
  <PresentationFormat>On-screen Show (4:3)</PresentationFormat>
  <Paragraphs>87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St Peter’s Parent Council</vt:lpstr>
      <vt:lpstr>PowerPoint Presentation</vt:lpstr>
      <vt:lpstr>What do we mean by parental involvement?</vt:lpstr>
      <vt:lpstr>What is the Parent Council? </vt:lpstr>
      <vt:lpstr> Collaboration and representation </vt:lpstr>
      <vt:lpstr> Finance Update and Approval of Accounts </vt:lpstr>
      <vt:lpstr>Reports on 2013- 2014</vt:lpstr>
      <vt:lpstr>Headteacher’s Report</vt:lpstr>
      <vt:lpstr>School Improvement Plan</vt:lpstr>
      <vt:lpstr>Question Time </vt:lpstr>
      <vt:lpstr>The Year Ahead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Martin</dc:creator>
  <cp:lastModifiedBy>Mrs Martin</cp:lastModifiedBy>
  <cp:revision>14</cp:revision>
  <cp:lastPrinted>2013-09-25T23:30:56Z</cp:lastPrinted>
  <dcterms:created xsi:type="dcterms:W3CDTF">2013-09-25T23:05:40Z</dcterms:created>
  <dcterms:modified xsi:type="dcterms:W3CDTF">2014-09-14T23:54:30Z</dcterms:modified>
</cp:coreProperties>
</file>